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40233600" cy="31089600"/>
  <p:notesSz cx="6858000" cy="9144000"/>
  <p:defaultTextStyle>
    <a:defPPr>
      <a:defRPr lang="en-US"/>
    </a:defPPr>
    <a:lvl1pPr algn="l" defTabSz="3968750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984375" indent="-1570038" algn="l" defTabSz="3968750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968750" indent="-3141663" algn="l" defTabSz="3968750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953125" indent="-4713288" algn="l" defTabSz="3968750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940675" indent="-6284913" algn="l" defTabSz="3968750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7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Untitled Section" id="{49A5D166-368C-E74D-A6E1-CB3E966873DB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30A"/>
    <a:srgbClr val="007635"/>
    <a:srgbClr val="14680E"/>
    <a:srgbClr val="136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9836" autoAdjust="0"/>
  </p:normalViewPr>
  <p:slideViewPr>
    <p:cSldViewPr>
      <p:cViewPr>
        <p:scale>
          <a:sx n="17" d="100"/>
          <a:sy n="17" d="100"/>
        </p:scale>
        <p:origin x="-1200" y="-72"/>
      </p:cViewPr>
      <p:guideLst>
        <p:guide orient="horz" pos="4608"/>
        <p:guide pos="25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969688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3969688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24A2D1-4277-440E-AE38-399D912F497A}" type="datetimeFigureOut">
              <a:rPr lang="en-US"/>
              <a:pPr>
                <a:defRPr/>
              </a:pPr>
              <a:t>11/8/2014</a:t>
            </a:fld>
            <a:endParaRPr 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defTabSz="3969688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3969688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A26B28-4A04-4E4A-9EC8-507A24C9C4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96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31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85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705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95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941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911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897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882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BDBEA-2136-45ED-9AF2-ACEEA7391BB7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D6B9D-229E-48C2-81AC-477808050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3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BA20-5260-4002-A8FC-BC5231862341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CF293-362B-4279-9C0C-CCBF7196B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71199" y="1993485"/>
            <a:ext cx="19914232" cy="4243874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8491" y="1993485"/>
            <a:ext cx="59072148" cy="4243874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A3BA1-78CE-493D-8468-690A19989F20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5F40-E66B-49AE-95B7-D36010D94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083E-6CCA-4565-A0B1-15809ED9E558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5A581-EA05-44D8-AB10-2CDBD4AE2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2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8" y="19977950"/>
            <a:ext cx="34198560" cy="6174740"/>
          </a:xfrm>
        </p:spPr>
        <p:txBody>
          <a:bodyPr anchor="t"/>
          <a:lstStyle>
            <a:lvl1pPr algn="l">
              <a:defRPr sz="17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8" y="13177106"/>
            <a:ext cx="34198560" cy="6800847"/>
          </a:xfrm>
        </p:spPr>
        <p:txBody>
          <a:bodyPr anchor="b"/>
          <a:lstStyle>
            <a:lvl1pPr marL="0" indent="0"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1pPr>
            <a:lvl2pPr marL="1985289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2pPr>
            <a:lvl3pPr marL="3970577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5955866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794115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9926446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191173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3897023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588231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A1382-7A85-4A3F-995B-12372EF2CE90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9BCA-DA07-4BF1-A893-9636B8A11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8494" y="11608231"/>
            <a:ext cx="39493190" cy="32823994"/>
          </a:xfrm>
        </p:spPr>
        <p:txBody>
          <a:bodyPr/>
          <a:lstStyle>
            <a:lvl1pPr>
              <a:defRPr sz="120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92244" y="11608231"/>
            <a:ext cx="39493190" cy="32823994"/>
          </a:xfrm>
        </p:spPr>
        <p:txBody>
          <a:bodyPr/>
          <a:lstStyle>
            <a:lvl1pPr>
              <a:defRPr sz="12000"/>
            </a:lvl1pPr>
            <a:lvl2pPr>
              <a:defRPr sz="10500"/>
            </a:lvl2pPr>
            <a:lvl3pPr>
              <a:defRPr sz="87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33817-C919-4DC9-B402-AE853D8A0224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0E84-4937-4AB7-8D5E-9DA864ED6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4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1" y="6959182"/>
            <a:ext cx="17776828" cy="2900254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1985289" indent="0">
              <a:buNone/>
              <a:defRPr sz="8700" b="1"/>
            </a:lvl2pPr>
            <a:lvl3pPr marL="3970577" indent="0">
              <a:buNone/>
              <a:defRPr sz="7800" b="1"/>
            </a:lvl3pPr>
            <a:lvl4pPr marL="5955866" indent="0">
              <a:buNone/>
              <a:defRPr sz="7000" b="1"/>
            </a:lvl4pPr>
            <a:lvl5pPr marL="7941157" indent="0">
              <a:buNone/>
              <a:defRPr sz="7000" b="1"/>
            </a:lvl5pPr>
            <a:lvl6pPr marL="9926446" indent="0">
              <a:buNone/>
              <a:defRPr sz="7000" b="1"/>
            </a:lvl6pPr>
            <a:lvl7pPr marL="11911735" indent="0">
              <a:buNone/>
              <a:defRPr sz="7000" b="1"/>
            </a:lvl7pPr>
            <a:lvl8pPr marL="13897023" indent="0">
              <a:buNone/>
              <a:defRPr sz="7000" b="1"/>
            </a:lvl8pPr>
            <a:lvl9pPr marL="15882312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1" y="9859436"/>
            <a:ext cx="17776828" cy="17912506"/>
          </a:xfr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4" y="6959182"/>
            <a:ext cx="17783810" cy="2900254"/>
          </a:xfrm>
        </p:spPr>
        <p:txBody>
          <a:bodyPr anchor="b"/>
          <a:lstStyle>
            <a:lvl1pPr marL="0" indent="0">
              <a:buNone/>
              <a:defRPr sz="10500" b="1"/>
            </a:lvl1pPr>
            <a:lvl2pPr marL="1985289" indent="0">
              <a:buNone/>
              <a:defRPr sz="8700" b="1"/>
            </a:lvl2pPr>
            <a:lvl3pPr marL="3970577" indent="0">
              <a:buNone/>
              <a:defRPr sz="7800" b="1"/>
            </a:lvl3pPr>
            <a:lvl4pPr marL="5955866" indent="0">
              <a:buNone/>
              <a:defRPr sz="7000" b="1"/>
            </a:lvl4pPr>
            <a:lvl5pPr marL="7941157" indent="0">
              <a:buNone/>
              <a:defRPr sz="7000" b="1"/>
            </a:lvl5pPr>
            <a:lvl6pPr marL="9926446" indent="0">
              <a:buNone/>
              <a:defRPr sz="7000" b="1"/>
            </a:lvl6pPr>
            <a:lvl7pPr marL="11911735" indent="0">
              <a:buNone/>
              <a:defRPr sz="7000" b="1"/>
            </a:lvl7pPr>
            <a:lvl8pPr marL="13897023" indent="0">
              <a:buNone/>
              <a:defRPr sz="7000" b="1"/>
            </a:lvl8pPr>
            <a:lvl9pPr marL="15882312" indent="0">
              <a:buNone/>
              <a:defRPr sz="7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4" y="9859436"/>
            <a:ext cx="17783810" cy="17912506"/>
          </a:xfrm>
        </p:spPr>
        <p:txBody>
          <a:bodyPr/>
          <a:lstStyle>
            <a:lvl1pPr>
              <a:defRPr sz="10500"/>
            </a:lvl1pPr>
            <a:lvl2pPr>
              <a:defRPr sz="87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6629-D72B-4618-9008-385DC860CF44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337E-6028-4EFD-A902-A50D0A210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2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20FE9-C8E0-41FD-9FC9-0DAD487CFC5B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68A6-837E-4E53-B929-47DD223DA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78822-6DE5-49B9-838E-20A4B2509C8C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4B6D-C10D-4438-8211-D4CC34BB7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5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3" y="1237827"/>
            <a:ext cx="13236578" cy="5267960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33"/>
            <a:ext cx="22491700" cy="26534113"/>
          </a:xfrm>
        </p:spPr>
        <p:txBody>
          <a:bodyPr/>
          <a:lstStyle>
            <a:lvl1pPr>
              <a:defRPr sz="13800"/>
            </a:lvl1pPr>
            <a:lvl2pPr>
              <a:defRPr sz="12000"/>
            </a:lvl2pPr>
            <a:lvl3pPr>
              <a:defRPr sz="105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3" y="6505793"/>
            <a:ext cx="13236578" cy="21266153"/>
          </a:xfrm>
        </p:spPr>
        <p:txBody>
          <a:bodyPr/>
          <a:lstStyle>
            <a:lvl1pPr marL="0" indent="0">
              <a:buNone/>
              <a:defRPr sz="6100"/>
            </a:lvl1pPr>
            <a:lvl2pPr marL="1985289" indent="0">
              <a:buNone/>
              <a:defRPr sz="5200"/>
            </a:lvl2pPr>
            <a:lvl3pPr marL="3970577" indent="0">
              <a:buNone/>
              <a:defRPr sz="4300"/>
            </a:lvl3pPr>
            <a:lvl4pPr marL="5955866" indent="0">
              <a:buNone/>
              <a:defRPr sz="3800"/>
            </a:lvl4pPr>
            <a:lvl5pPr marL="7941157" indent="0">
              <a:buNone/>
              <a:defRPr sz="3800"/>
            </a:lvl5pPr>
            <a:lvl6pPr marL="9926446" indent="0">
              <a:buNone/>
              <a:defRPr sz="3800"/>
            </a:lvl6pPr>
            <a:lvl7pPr marL="11911735" indent="0">
              <a:buNone/>
              <a:defRPr sz="3800"/>
            </a:lvl7pPr>
            <a:lvl8pPr marL="13897023" indent="0">
              <a:buNone/>
              <a:defRPr sz="3800"/>
            </a:lvl8pPr>
            <a:lvl9pPr marL="15882312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2B415-8B7A-4BA8-9E89-5127864812AA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414F-F08F-47E5-B2AE-B2E59A29A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8" y="21762723"/>
            <a:ext cx="24140160" cy="2569213"/>
          </a:xfrm>
        </p:spPr>
        <p:txBody>
          <a:bodyPr anchor="b"/>
          <a:lstStyle>
            <a:lvl1pPr algn="l">
              <a:defRPr sz="8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8" y="2777913"/>
            <a:ext cx="24140160" cy="18653760"/>
          </a:xfrm>
        </p:spPr>
        <p:txBody>
          <a:bodyPr rtlCol="0">
            <a:normAutofit/>
          </a:bodyPr>
          <a:lstStyle>
            <a:lvl1pPr marL="0" indent="0">
              <a:buNone/>
              <a:defRPr sz="13800"/>
            </a:lvl1pPr>
            <a:lvl2pPr marL="1985289" indent="0">
              <a:buNone/>
              <a:defRPr sz="12000"/>
            </a:lvl2pPr>
            <a:lvl3pPr marL="3970577" indent="0">
              <a:buNone/>
              <a:defRPr sz="10500"/>
            </a:lvl3pPr>
            <a:lvl4pPr marL="5955866" indent="0">
              <a:buNone/>
              <a:defRPr sz="8700"/>
            </a:lvl4pPr>
            <a:lvl5pPr marL="7941157" indent="0">
              <a:buNone/>
              <a:defRPr sz="8700"/>
            </a:lvl5pPr>
            <a:lvl6pPr marL="9926446" indent="0">
              <a:buNone/>
              <a:defRPr sz="8700"/>
            </a:lvl6pPr>
            <a:lvl7pPr marL="11911735" indent="0">
              <a:buNone/>
              <a:defRPr sz="8700"/>
            </a:lvl7pPr>
            <a:lvl8pPr marL="13897023" indent="0">
              <a:buNone/>
              <a:defRPr sz="8700"/>
            </a:lvl8pPr>
            <a:lvl9pPr marL="15882312" indent="0">
              <a:buNone/>
              <a:defRPr sz="87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8" y="24331936"/>
            <a:ext cx="24140160" cy="3648707"/>
          </a:xfrm>
        </p:spPr>
        <p:txBody>
          <a:bodyPr/>
          <a:lstStyle>
            <a:lvl1pPr marL="0" indent="0">
              <a:buNone/>
              <a:defRPr sz="6100"/>
            </a:lvl1pPr>
            <a:lvl2pPr marL="1985289" indent="0">
              <a:buNone/>
              <a:defRPr sz="5200"/>
            </a:lvl2pPr>
            <a:lvl3pPr marL="3970577" indent="0">
              <a:buNone/>
              <a:defRPr sz="4300"/>
            </a:lvl3pPr>
            <a:lvl4pPr marL="5955866" indent="0">
              <a:buNone/>
              <a:defRPr sz="3800"/>
            </a:lvl4pPr>
            <a:lvl5pPr marL="7941157" indent="0">
              <a:buNone/>
              <a:defRPr sz="3800"/>
            </a:lvl5pPr>
            <a:lvl6pPr marL="9926446" indent="0">
              <a:buNone/>
              <a:defRPr sz="3800"/>
            </a:lvl6pPr>
            <a:lvl7pPr marL="11911735" indent="0">
              <a:buNone/>
              <a:defRPr sz="3800"/>
            </a:lvl7pPr>
            <a:lvl8pPr marL="13897023" indent="0">
              <a:buNone/>
              <a:defRPr sz="3800"/>
            </a:lvl8pPr>
            <a:lvl9pPr marL="15882312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B66EA-C68E-4D3F-B8C8-DDA911217AF1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199A-8C2F-4A93-AABA-8142D00C4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6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0683" y="1244600"/>
            <a:ext cx="36212236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058" tIns="198529" rIns="397058" bIns="1985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0683" y="7253289"/>
            <a:ext cx="36212236" cy="2051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7058" tIns="198529" rIns="397058" bIns="198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0683" y="28814713"/>
            <a:ext cx="9389836" cy="1655762"/>
          </a:xfrm>
          <a:prstGeom prst="rect">
            <a:avLst/>
          </a:prstGeom>
        </p:spPr>
        <p:txBody>
          <a:bodyPr vert="horz" wrap="square" lIns="397058" tIns="198529" rIns="397058" bIns="198529" numCol="1" anchor="ctr" anchorCtr="0" compatLnSpc="1">
            <a:prstTxWarp prst="textNoShape">
              <a:avLst/>
            </a:prstTxWarp>
          </a:bodyPr>
          <a:lstStyle>
            <a:lvl1pPr>
              <a:defRPr sz="5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F0B764E-E59A-4CCF-AD64-ED642D8A083D}" type="datetimeFigureOut">
              <a:rPr lang="en-US"/>
              <a:pPr>
                <a:defRPr/>
              </a:pPr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5483" y="28814713"/>
            <a:ext cx="12742636" cy="1655762"/>
          </a:xfrm>
          <a:prstGeom prst="rect">
            <a:avLst/>
          </a:prstGeom>
        </p:spPr>
        <p:txBody>
          <a:bodyPr vert="horz" wrap="square" lIns="397058" tIns="198529" rIns="397058" bIns="198529" numCol="1" anchor="ctr" anchorCtr="0" compatLnSpc="1">
            <a:prstTxWarp prst="textNoShape">
              <a:avLst/>
            </a:prstTxWarp>
          </a:bodyPr>
          <a:lstStyle>
            <a:lvl1pPr algn="ctr">
              <a:defRPr sz="5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3083" y="28814713"/>
            <a:ext cx="9389836" cy="1655762"/>
          </a:xfrm>
          <a:prstGeom prst="rect">
            <a:avLst/>
          </a:prstGeom>
        </p:spPr>
        <p:txBody>
          <a:bodyPr vert="horz" wrap="square" lIns="397058" tIns="198529" rIns="397058" bIns="198529" numCol="1" anchor="ctr" anchorCtr="0" compatLnSpc="1">
            <a:prstTxWarp prst="textNoShape">
              <a:avLst/>
            </a:prstTxWarp>
          </a:bodyPr>
          <a:lstStyle>
            <a:lvl1pPr algn="r">
              <a:defRPr sz="5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EB76E68-127E-4AFB-8FD5-FBAD72FCF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3968750" rtl="0" eaLnBrk="0" fontAlgn="base" hangingPunct="0">
        <a:spcBef>
          <a:spcPct val="0"/>
        </a:spcBef>
        <a:spcAft>
          <a:spcPct val="0"/>
        </a:spcAft>
        <a:defRPr sz="19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68750" rtl="0" eaLnBrk="0" fontAlgn="base" hangingPunct="0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2pPr>
      <a:lvl3pPr algn="ctr" defTabSz="3968750" rtl="0" eaLnBrk="0" fontAlgn="base" hangingPunct="0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3pPr>
      <a:lvl4pPr algn="ctr" defTabSz="3968750" rtl="0" eaLnBrk="0" fontAlgn="base" hangingPunct="0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4pPr>
      <a:lvl5pPr algn="ctr" defTabSz="3968750" rtl="0" eaLnBrk="0" fontAlgn="base" hangingPunct="0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5pPr>
      <a:lvl6pPr marL="413629" algn="ctr" defTabSz="3969688" rtl="0" fontAlgn="base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6pPr>
      <a:lvl7pPr marL="827258" algn="ctr" defTabSz="3969688" rtl="0" fontAlgn="base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7pPr>
      <a:lvl8pPr marL="1240887" algn="ctr" defTabSz="3969688" rtl="0" fontAlgn="base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8pPr>
      <a:lvl9pPr marL="1654515" algn="ctr" defTabSz="3969688" rtl="0" fontAlgn="base">
        <a:spcBef>
          <a:spcPct val="0"/>
        </a:spcBef>
        <a:spcAft>
          <a:spcPct val="0"/>
        </a:spcAft>
        <a:defRPr sz="19000">
          <a:solidFill>
            <a:schemeClr val="tx1"/>
          </a:solidFill>
          <a:latin typeface="Calibri" pitchFamily="34" charset="0"/>
        </a:defRPr>
      </a:lvl9pPr>
    </p:titleStyle>
    <p:bodyStyle>
      <a:lvl1pPr marL="1487488" indent="-1487488" algn="l" defTabSz="39687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3800" kern="1200">
          <a:solidFill>
            <a:schemeClr val="tx1"/>
          </a:solidFill>
          <a:latin typeface="+mn-lt"/>
          <a:ea typeface="+mn-ea"/>
          <a:cs typeface="+mn-cs"/>
        </a:defRPr>
      </a:lvl1pPr>
      <a:lvl2pPr marL="3224213" indent="-1238250" algn="l" defTabSz="39687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960938" indent="-992188" algn="l" defTabSz="39687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0500" kern="1200">
          <a:solidFill>
            <a:schemeClr val="tx1"/>
          </a:solidFill>
          <a:latin typeface="+mn-lt"/>
          <a:ea typeface="+mn-ea"/>
          <a:cs typeface="+mn-cs"/>
        </a:defRPr>
      </a:lvl3pPr>
      <a:lvl4pPr marL="6946900" indent="-992188" algn="l" defTabSz="39687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932863" indent="-992188" algn="l" defTabSz="396875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19090" indent="-992644" algn="l" defTabSz="397057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2904379" indent="-992644" algn="l" defTabSz="397057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4889668" indent="-992644" algn="l" defTabSz="397057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4957" indent="-992644" algn="l" defTabSz="3970577" rtl="0" eaLnBrk="1" latinLnBrk="0" hangingPunct="1">
        <a:spcBef>
          <a:spcPct val="20000"/>
        </a:spcBef>
        <a:buFont typeface="Arial" pitchFamily="34" charset="0"/>
        <a:buChar char="•"/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1pPr>
      <a:lvl2pPr marL="1985289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970577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955866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41157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926446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911735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7023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882312" algn="l" defTabSz="3970577" rtl="0" eaLnBrk="1" latinLnBrk="0" hangingPunct="1"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10" Type="http://schemas.openxmlformats.org/officeDocument/2006/relationships/hyperlink" Target="http://www.firescience.gov" TargetMode="External"/><Relationship Id="rId4" Type="http://schemas.openxmlformats.org/officeDocument/2006/relationships/hyperlink" Target="http://cafiresci.org/wui/" TargetMode="External"/><Relationship Id="rId9" Type="http://schemas.openxmlformats.org/officeDocument/2006/relationships/hyperlink" Target="http://cafiresci.org" TargetMode="Externa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5527000" y="6477000"/>
            <a:ext cx="14359164" cy="11446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096066" y="6483695"/>
            <a:ext cx="10126134" cy="113471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9314" y="381000"/>
            <a:ext cx="39495185" cy="5542757"/>
          </a:xfrm>
          <a:prstGeom prst="rect">
            <a:avLst/>
          </a:prstGeom>
          <a:solidFill>
            <a:schemeClr val="accent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9315" y="6483694"/>
            <a:ext cx="14311085" cy="114233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8" name="TextBox 36"/>
          <p:cNvSpPr txBox="1">
            <a:spLocks noChangeArrowheads="1"/>
          </p:cNvSpPr>
          <p:nvPr/>
        </p:nvSpPr>
        <p:spPr bwMode="auto">
          <a:xfrm>
            <a:off x="609600" y="6629400"/>
            <a:ext cx="13868400" cy="795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538"/>
              </a:spcAft>
            </a:pPr>
            <a:r>
              <a:rPr lang="en-US" sz="4400" b="1" dirty="0" smtClean="0">
                <a:effectLst>
                  <a:outerShdw blurRad="38100" dist="38100" dir="2700000" algn="tl" rotWithShape="0">
                    <a:schemeClr val="tx1"/>
                  </a:outerShdw>
                </a:effectLst>
              </a:rPr>
              <a:t>What we do…</a:t>
            </a:r>
          </a:p>
          <a:p>
            <a:pPr>
              <a:spcAft>
                <a:spcPts val="538"/>
              </a:spcAft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dirty="0" smtClean="0">
                <a:solidFill>
                  <a:srgbClr val="2B2E2E"/>
                </a:solidFill>
              </a:rPr>
              <a:t>The </a:t>
            </a:r>
            <a:r>
              <a:rPr lang="en-US" sz="2800" dirty="0">
                <a:solidFill>
                  <a:srgbClr val="2B2E2E"/>
                </a:solidFill>
              </a:rPr>
              <a:t>WUI </a:t>
            </a:r>
            <a:r>
              <a:rPr lang="en-US" sz="2800" dirty="0" smtClean="0">
                <a:solidFill>
                  <a:srgbClr val="2B2E2E"/>
                </a:solidFill>
              </a:rPr>
              <a:t>Module of the California Fire Science Consortium communicates relevant science in an easy-to-understand manner to the diverse </a:t>
            </a:r>
            <a:r>
              <a:rPr lang="en-US" sz="2800" dirty="0">
                <a:solidFill>
                  <a:srgbClr val="2B2E2E"/>
                </a:solidFill>
              </a:rPr>
              <a:t>stakeholders </a:t>
            </a:r>
            <a:r>
              <a:rPr lang="en-US" sz="2800" dirty="0" smtClean="0">
                <a:solidFill>
                  <a:srgbClr val="2B2E2E"/>
                </a:solidFill>
              </a:rPr>
              <a:t>that play a role in WUI fire management. Cutting-edge science is disseminated by many means, including: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B2E2E"/>
                </a:solidFill>
              </a:rPr>
              <a:t>Online webinars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B2E2E"/>
                </a:solidFill>
              </a:rPr>
              <a:t>Research briefs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B2E2E"/>
                </a:solidFill>
              </a:rPr>
              <a:t>Annotated bibliography of scientific literature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B2E2E"/>
                </a:solidFill>
              </a:rPr>
              <a:t>Field tours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2B2E2E"/>
                </a:solidFill>
              </a:rPr>
              <a:t>Seminars and workshops</a:t>
            </a:r>
          </a:p>
          <a:p>
            <a:endParaRPr lang="en-US" sz="900" dirty="0" smtClean="0">
              <a:solidFill>
                <a:srgbClr val="2B2E2E"/>
              </a:solidFill>
            </a:endParaRPr>
          </a:p>
          <a:p>
            <a:pPr>
              <a:lnSpc>
                <a:spcPct val="150000"/>
              </a:lnSpc>
            </a:pPr>
            <a:endParaRPr lang="en-US" sz="900" dirty="0">
              <a:solidFill>
                <a:srgbClr val="2B2E2E"/>
              </a:solidFill>
            </a:endParaRPr>
          </a:p>
          <a:p>
            <a:r>
              <a:rPr lang="en-US" sz="4400" b="1" dirty="0">
                <a:effectLst>
                  <a:outerShdw blurRad="38100" dist="38100" dir="2700000" algn="tl">
                    <a:schemeClr val="tx1"/>
                  </a:outerShdw>
                </a:effectLst>
              </a:rPr>
              <a:t>Why we do it…</a:t>
            </a:r>
          </a:p>
          <a:p>
            <a:endParaRPr lang="en-US" sz="2800" dirty="0" smtClean="0">
              <a:solidFill>
                <a:srgbClr val="2B2E2E"/>
              </a:solidFill>
            </a:endParaRPr>
          </a:p>
          <a:p>
            <a:r>
              <a:rPr lang="en-US" sz="2800" dirty="0" smtClean="0">
                <a:solidFill>
                  <a:srgbClr val="2B2E2E"/>
                </a:solidFill>
              </a:rPr>
              <a:t>Unfortunately, there commonly seems to be a disconnect between scientists and the managers who implement their findings.  The California Fire Science Consortium aims to equip managers with the newest and best science to help guide their work.</a:t>
            </a:r>
            <a:endParaRPr lang="en-US" sz="2800" dirty="0">
              <a:solidFill>
                <a:srgbClr val="2B2E2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380998"/>
            <a:ext cx="39495185" cy="554275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9601200" y="685800"/>
            <a:ext cx="25450800" cy="4849470"/>
          </a:xfrm>
        </p:spPr>
        <p:txBody>
          <a:bodyPr/>
          <a:lstStyle/>
          <a:p>
            <a:pPr defTabSz="3969688">
              <a:defRPr/>
            </a:pPr>
            <a:r>
              <a:rPr lang="en-US" sz="7200" b="1" dirty="0" smtClean="0">
                <a:latin typeface="Arial" charset="0"/>
                <a:cs typeface="Arial" charset="0"/>
              </a:rPr>
              <a:t/>
            </a:r>
            <a:br>
              <a:rPr lang="en-US" sz="7200" b="1" dirty="0" smtClean="0">
                <a:latin typeface="Arial" charset="0"/>
                <a:cs typeface="Arial" charset="0"/>
              </a:rPr>
            </a:br>
            <a:r>
              <a:rPr lang="en-US" sz="12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Wildland-Urban Interface Module</a:t>
            </a:r>
            <a:br>
              <a:rPr lang="en-US" sz="12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b="1" cap="all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Christopher A. Dicus, Dan R. Turner, Nicola C. </a:t>
            </a:r>
            <a:r>
              <a:rPr lang="en-US" sz="4000" b="1" cap="all" dirty="0" err="1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Leyshon</a:t>
            </a:r>
            <a:r>
              <a:rPr lang="en-US" sz="4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California Polytechnic State University, San Luis Obispo</a:t>
            </a:r>
          </a:p>
        </p:txBody>
      </p:sp>
      <p:sp>
        <p:nvSpPr>
          <p:cNvPr id="2064" name="TextBox 50"/>
          <p:cNvSpPr txBox="1">
            <a:spLocks noChangeArrowheads="1"/>
          </p:cNvSpPr>
          <p:nvPr/>
        </p:nvSpPr>
        <p:spPr bwMode="auto">
          <a:xfrm>
            <a:off x="25755600" y="6700535"/>
            <a:ext cx="14020800" cy="305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Aft>
                <a:spcPts val="538"/>
              </a:spcAft>
            </a:pPr>
            <a:r>
              <a:rPr 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Webinars</a:t>
            </a:r>
            <a:endParaRPr lang="en-US" sz="28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>
              <a:spcAft>
                <a:spcPts val="538"/>
              </a:spcAft>
            </a:pPr>
            <a:endParaRPr lang="en-US" sz="2800" b="1" dirty="0" smtClean="0"/>
          </a:p>
          <a:p>
            <a:pPr algn="just">
              <a:spcAft>
                <a:spcPts val="538"/>
              </a:spcAft>
            </a:pPr>
            <a:r>
              <a:rPr lang="en-US" sz="2800" dirty="0" smtClean="0"/>
              <a:t>Online webinars provide a means for subject matter experts to disseminate their scientific findings to pertinent stakeholders in an easy-to-understand manner.  These live presentations are archived on the California Fire Science Consortium website so that the public can access them at anytime. </a:t>
            </a:r>
            <a:endParaRPr lang="en-US" sz="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95800"/>
            <a:ext cx="3352800" cy="1361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5392400" y="13411200"/>
            <a:ext cx="96011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Because of its complex nature, sustainable management of the WUI requires a systems-based approach, which must include input from diverse groups such as firefighters, vegetation managers, city and regional planners, builders</a:t>
            </a:r>
            <a:r>
              <a:rPr lang="en-US" sz="2800" dirty="0"/>
              <a:t>, </a:t>
            </a:r>
            <a:r>
              <a:rPr lang="en-US" sz="2800" dirty="0" smtClean="0"/>
              <a:t>social scientists, landscapers, economists, engineers, policy makers, and others.</a:t>
            </a:r>
          </a:p>
          <a:p>
            <a:endParaRPr lang="en-US" sz="2800" dirty="0"/>
          </a:p>
          <a:p>
            <a:r>
              <a:rPr lang="en-US" sz="2800" dirty="0" smtClean="0"/>
              <a:t>The WUI Module aims to reach the many diverse groups who collectively share a part in reducing the costs and losses of wildland fires.</a:t>
            </a:r>
            <a:endParaRPr lang="en-US" sz="2800" dirty="0"/>
          </a:p>
        </p:txBody>
      </p:sp>
      <p:sp>
        <p:nvSpPr>
          <p:cNvPr id="29" name="TextBox 50"/>
          <p:cNvSpPr txBox="1">
            <a:spLocks noChangeArrowheads="1"/>
          </p:cNvSpPr>
          <p:nvPr/>
        </p:nvSpPr>
        <p:spPr bwMode="auto">
          <a:xfrm>
            <a:off x="304800" y="28422600"/>
            <a:ext cx="13510082" cy="164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Aft>
                <a:spcPts val="538"/>
              </a:spcAft>
            </a:pPr>
            <a:r>
              <a:rPr lang="en-US" sz="4400" b="1" dirty="0" smtClean="0"/>
              <a:t>FURTHER INFORMATION</a:t>
            </a:r>
          </a:p>
          <a:p>
            <a:pPr algn="just">
              <a:spcAft>
                <a:spcPts val="538"/>
              </a:spcAft>
            </a:pPr>
            <a:endParaRPr lang="en-US" sz="800" b="1" dirty="0" smtClean="0"/>
          </a:p>
          <a:p>
            <a:pPr algn="just">
              <a:spcAft>
                <a:spcPts val="538"/>
              </a:spcAft>
            </a:pPr>
            <a:r>
              <a:rPr lang="en-US" sz="2800" b="1" dirty="0">
                <a:hlinkClick r:id="rId4"/>
              </a:rPr>
              <a:t>http://cafiresci.org/wui</a:t>
            </a:r>
            <a:r>
              <a:rPr lang="en-US" sz="2800" b="1" dirty="0" smtClean="0">
                <a:hlinkClick r:id="rId4"/>
              </a:rPr>
              <a:t>/</a:t>
            </a:r>
            <a:endParaRPr lang="en-US" sz="2800" b="1" dirty="0" smtClean="0"/>
          </a:p>
          <a:p>
            <a:pPr algn="just">
              <a:spcAft>
                <a:spcPts val="538"/>
              </a:spcAft>
            </a:pPr>
            <a:endParaRPr lang="en-US" sz="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5240000" y="6680537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Our holistic view…</a:t>
            </a:r>
          </a:p>
          <a:p>
            <a:endParaRPr lang="en-US" sz="800" b="1" dirty="0" smtClean="0"/>
          </a:p>
          <a:p>
            <a:endParaRPr lang="en-US" sz="8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18267234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Example of an online webinar presentation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4252" y="7772400"/>
            <a:ext cx="9759348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Rectangle 34"/>
          <p:cNvSpPr/>
          <p:nvPr/>
        </p:nvSpPr>
        <p:spPr>
          <a:xfrm>
            <a:off x="244423" y="18288000"/>
            <a:ext cx="14385977" cy="124195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50"/>
          <p:cNvSpPr txBox="1">
            <a:spLocks noChangeArrowheads="1"/>
          </p:cNvSpPr>
          <p:nvPr/>
        </p:nvSpPr>
        <p:spPr bwMode="auto">
          <a:xfrm>
            <a:off x="457200" y="18480017"/>
            <a:ext cx="14020800" cy="189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>
              <a:spcAft>
                <a:spcPts val="538"/>
              </a:spcAft>
            </a:pPr>
            <a:r>
              <a:rPr 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Research Briefs</a:t>
            </a:r>
            <a:endParaRPr lang="en-US" sz="2800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>
              <a:spcAft>
                <a:spcPts val="538"/>
              </a:spcAft>
            </a:pPr>
            <a:r>
              <a:rPr lang="en-US" sz="2800" dirty="0" smtClean="0"/>
              <a:t>We summarize key </a:t>
            </a:r>
            <a:r>
              <a:rPr lang="en-US" sz="2800" dirty="0"/>
              <a:t>scientific research manuscripts </a:t>
            </a:r>
            <a:r>
              <a:rPr lang="en-US" sz="2800" dirty="0" smtClean="0"/>
              <a:t>in a way that is accessible to all people involved in WUI fire management.</a:t>
            </a:r>
          </a:p>
          <a:p>
            <a:pPr algn="just">
              <a:spcAft>
                <a:spcPts val="538"/>
              </a:spcAft>
            </a:pPr>
            <a:endParaRPr lang="en-US" sz="9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20576051"/>
            <a:ext cx="11810999" cy="9599149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1447800" y="30174135"/>
            <a:ext cx="495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--Example of a Research Brief</a:t>
            </a:r>
            <a:endParaRPr lang="en-US" sz="2400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4817" t="2475" r="5071"/>
          <a:stretch/>
        </p:blipFill>
        <p:spPr>
          <a:xfrm>
            <a:off x="27508201" y="9786424"/>
            <a:ext cx="9296399" cy="7532394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85199" y="27584400"/>
            <a:ext cx="2827450" cy="2298700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5603200" y="23469600"/>
            <a:ext cx="14249400" cy="7239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9"/>
          <p:cNvSpPr txBox="1">
            <a:spLocks noChangeArrowheads="1"/>
          </p:cNvSpPr>
          <p:nvPr/>
        </p:nvSpPr>
        <p:spPr bwMode="auto">
          <a:xfrm>
            <a:off x="28346400" y="23877885"/>
            <a:ext cx="11125200" cy="649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538"/>
              </a:spcAft>
            </a:pPr>
            <a:endParaRPr lang="en-US" sz="28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spcAft>
                <a:spcPts val="538"/>
              </a:spcAft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>
              <a:spcAft>
                <a:spcPts val="538"/>
              </a:spcAft>
              <a:buFont typeface="Arial"/>
              <a:buChar char="•"/>
            </a:pP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California Fire Science Consortium</a:t>
            </a:r>
          </a:p>
          <a:p>
            <a:pPr marL="1200150" lvl="1" indent="-457200">
              <a:spcAft>
                <a:spcPts val="538"/>
              </a:spcAft>
              <a:buFont typeface="Courier New"/>
              <a:buChar char="o"/>
            </a:pP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9"/>
              </a:rPr>
              <a:t>http</a:t>
            </a: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9"/>
              </a:rPr>
              <a:t>://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9"/>
              </a:rPr>
              <a:t>cafiresci.org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457200" indent="-457200">
              <a:spcAft>
                <a:spcPts val="538"/>
              </a:spcAft>
              <a:buFont typeface="Courier New"/>
              <a:buChar char="o"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indent="-571500">
              <a:spcAft>
                <a:spcPts val="538"/>
              </a:spcAft>
              <a:buFont typeface="Arial"/>
              <a:buChar char="•"/>
            </a:pP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Twitter</a:t>
            </a:r>
          </a:p>
          <a:p>
            <a:pPr marL="1200150" lvl="1" indent="-457200">
              <a:spcAft>
                <a:spcPts val="538"/>
              </a:spcAft>
              <a:buFont typeface="Courier New"/>
              <a:buChar char="o"/>
            </a:pP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@</a:t>
            </a:r>
            <a:r>
              <a:rPr lang="en-US" sz="40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CAFireScience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1200150" lvl="1" indent="-457200">
              <a:spcAft>
                <a:spcPts val="538"/>
              </a:spcAft>
              <a:buFont typeface="Courier New"/>
              <a:buChar char="o"/>
            </a:pP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1500" indent="-571500">
              <a:spcAft>
                <a:spcPts val="538"/>
              </a:spcAft>
              <a:buFont typeface="Arial"/>
              <a:buChar char="•"/>
            </a:pP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Joint Fire Science Program</a:t>
            </a:r>
          </a:p>
          <a:p>
            <a:pPr marL="1200150" lvl="1" indent="-457200">
              <a:spcAft>
                <a:spcPts val="538"/>
              </a:spcAft>
              <a:buFont typeface="Courier New"/>
              <a:buChar char="o"/>
            </a:pPr>
            <a:r>
              <a:rPr lang="en-US" sz="40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0"/>
              </a:rPr>
              <a:t>http://</a:t>
            </a:r>
            <a:r>
              <a:rPr lang="en-US" sz="4000" b="1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10"/>
              </a:rPr>
              <a:t>www.firescience.gov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365200" y="26974800"/>
            <a:ext cx="1429532" cy="1162200"/>
          </a:xfrm>
          <a:prstGeom prst="rect">
            <a:avLst/>
          </a:prstGeom>
        </p:spPr>
      </p:pic>
      <p:pic>
        <p:nvPicPr>
          <p:cNvPr id="14336" name="Picture 14335"/>
          <p:cNvPicPr>
            <a:picLocks noChangeAspect="1"/>
          </p:cNvPicPr>
          <p:nvPr/>
        </p:nvPicPr>
        <p:blipFill rotWithShape="1">
          <a:blip r:embed="rId11"/>
          <a:srcRect r="59310"/>
          <a:stretch/>
        </p:blipFill>
        <p:spPr>
          <a:xfrm>
            <a:off x="26365200" y="24868127"/>
            <a:ext cx="1447800" cy="1420873"/>
          </a:xfrm>
          <a:prstGeom prst="rect">
            <a:avLst/>
          </a:prstGeom>
        </p:spPr>
      </p:pic>
      <p:pic>
        <p:nvPicPr>
          <p:cNvPr id="14337" name="Picture 143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365200" y="28727400"/>
            <a:ext cx="1452594" cy="1447800"/>
          </a:xfrm>
          <a:prstGeom prst="rect">
            <a:avLst/>
          </a:prstGeom>
        </p:spPr>
      </p:pic>
      <p:sp>
        <p:nvSpPr>
          <p:cNvPr id="14338" name="TextBox 14337"/>
          <p:cNvSpPr txBox="1"/>
          <p:nvPr/>
        </p:nvSpPr>
        <p:spPr>
          <a:xfrm>
            <a:off x="25831800" y="23698200"/>
            <a:ext cx="453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To know more…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660600" y="17297400"/>
            <a:ext cx="4953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--Example of an online webinar</a:t>
            </a:r>
            <a:endParaRPr lang="en-US" sz="2400" dirty="0" smtClean="0"/>
          </a:p>
        </p:txBody>
      </p:sp>
      <p:sp>
        <p:nvSpPr>
          <p:cNvPr id="56" name="Left-Right Arrow 55"/>
          <p:cNvSpPr/>
          <p:nvPr/>
        </p:nvSpPr>
        <p:spPr>
          <a:xfrm>
            <a:off x="3810000" y="15087600"/>
            <a:ext cx="4534976" cy="1143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Bridging the gap</a:t>
            </a:r>
            <a:endParaRPr lang="en-US" sz="3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34400" y="14620426"/>
            <a:ext cx="4648200" cy="2676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" name="TextBox 57"/>
          <p:cNvSpPr txBox="1"/>
          <p:nvPr/>
        </p:nvSpPr>
        <p:spPr>
          <a:xfrm>
            <a:off x="1905000" y="171551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Science</a:t>
            </a:r>
            <a:endParaRPr lang="en-US" sz="2800" dirty="0" smtClean="0"/>
          </a:p>
        </p:txBody>
      </p:sp>
      <p:sp>
        <p:nvSpPr>
          <p:cNvPr id="59" name="TextBox 58"/>
          <p:cNvSpPr txBox="1"/>
          <p:nvPr/>
        </p:nvSpPr>
        <p:spPr>
          <a:xfrm>
            <a:off x="9372600" y="172212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Management</a:t>
            </a:r>
            <a:endParaRPr lang="en-US" sz="28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8610600" y="16898779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 Wal</a:t>
            </a:r>
            <a:r>
              <a:rPr lang="en-US" sz="1000" dirty="0" smtClean="0">
                <a:solidFill>
                  <a:srgbClr val="FFFFFF"/>
                </a:solidFill>
              </a:rPr>
              <a:t>ly </a:t>
            </a:r>
            <a:r>
              <a:rPr lang="en-US" sz="1000" dirty="0" err="1">
                <a:solidFill>
                  <a:srgbClr val="FFFFFF"/>
                </a:solidFill>
              </a:rPr>
              <a:t>Skalij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316200" y="12707779"/>
            <a:ext cx="1524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 Dan Steinberg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7600" y="18364200"/>
            <a:ext cx="10058400" cy="1234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49"/>
          <p:cNvSpPr txBox="1">
            <a:spLocks noChangeArrowheads="1"/>
          </p:cNvSpPr>
          <p:nvPr/>
        </p:nvSpPr>
        <p:spPr bwMode="auto">
          <a:xfrm>
            <a:off x="15342915" y="18561422"/>
            <a:ext cx="9574485" cy="262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538"/>
              </a:spcAft>
            </a:pPr>
            <a:r>
              <a:rPr lang="en-US" sz="4400" b="1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Field Tours</a:t>
            </a:r>
          </a:p>
          <a:p>
            <a:pPr>
              <a:spcAft>
                <a:spcPts val="538"/>
              </a:spcAft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dirty="0" smtClean="0">
                <a:solidFill>
                  <a:srgbClr val="2B2E2E"/>
                </a:solidFill>
              </a:rPr>
              <a:t>Field tours and workshops enable participants to first-hand experience the various elements involved in effectively managing the WUI. </a:t>
            </a:r>
            <a:endParaRPr lang="en-US" sz="2800" dirty="0"/>
          </a:p>
        </p:txBody>
      </p:sp>
      <p:pic>
        <p:nvPicPr>
          <p:cNvPr id="23" name="Picture 22" descr="WUIFireColloquium_002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5900" y="21336000"/>
            <a:ext cx="60579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0" name="TextBox 59"/>
          <p:cNvSpPr txBox="1"/>
          <p:nvPr/>
        </p:nvSpPr>
        <p:spPr>
          <a:xfrm>
            <a:off x="16840200" y="25374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--Field tour examining a recent WUI Fire</a:t>
            </a:r>
            <a:endParaRPr lang="en-US" sz="24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16916400" y="25069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 Chris Dicus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grpSp>
        <p:nvGrpSpPr>
          <p:cNvPr id="14344" name="Group 14343"/>
          <p:cNvGrpSpPr/>
          <p:nvPr/>
        </p:nvGrpSpPr>
        <p:grpSpPr>
          <a:xfrm>
            <a:off x="1447800" y="14782800"/>
            <a:ext cx="2286000" cy="2514600"/>
            <a:chOff x="1600200" y="14209168"/>
            <a:chExt cx="2315495" cy="3088232"/>
          </a:xfrm>
        </p:grpSpPr>
        <p:pic>
          <p:nvPicPr>
            <p:cNvPr id="54" name="Picture 2" descr="nerds"/>
            <p:cNvPicPr>
              <a:picLocks noChangeAspect="1" noChangeArrowheads="1"/>
            </p:cNvPicPr>
            <p:nvPr/>
          </p:nvPicPr>
          <p:blipFill>
            <a:blip r:embed="rId15"/>
            <a:srcRect b="7773"/>
            <a:stretch>
              <a:fillRect/>
            </a:stretch>
          </p:blipFill>
          <p:spPr bwMode="auto">
            <a:xfrm>
              <a:off x="1752601" y="14209168"/>
              <a:ext cx="2163094" cy="278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0" name="Rectangle 14339"/>
            <p:cNvSpPr/>
            <p:nvPr/>
          </p:nvSpPr>
          <p:spPr>
            <a:xfrm>
              <a:off x="1600200" y="16611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3200400" y="16687800"/>
            <a:ext cx="685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5603200" y="18416186"/>
            <a:ext cx="14249400" cy="47486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2726" tIns="41363" rIns="82726" bIns="41363" anchor="ctr"/>
          <a:lstStyle/>
          <a:p>
            <a:pPr algn="ctr" defTabSz="397057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49"/>
          <p:cNvSpPr txBox="1">
            <a:spLocks noChangeArrowheads="1"/>
          </p:cNvSpPr>
          <p:nvPr/>
        </p:nvSpPr>
        <p:spPr bwMode="auto">
          <a:xfrm>
            <a:off x="25831800" y="18614048"/>
            <a:ext cx="13639800" cy="43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726" tIns="41363" rIns="82726" bIns="41363">
            <a:spAutoFit/>
          </a:bodyPr>
          <a:lstStyle>
            <a:lvl1pPr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57250"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57250" fontAlgn="base">
              <a:spcBef>
                <a:spcPct val="0"/>
              </a:spcBef>
              <a:spcAft>
                <a:spcPct val="0"/>
              </a:spcAft>
              <a:defRPr sz="7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Aft>
                <a:spcPts val="538"/>
              </a:spcAft>
            </a:pPr>
            <a:r>
              <a:rPr lang="en-US" sz="4400" b="1" dirty="0" smtClean="0">
                <a:effectLst>
                  <a:outerShdw blurRad="38100" dist="38100" dir="2700000" algn="tl">
                    <a:schemeClr val="tx1"/>
                  </a:outerShdw>
                </a:effectLst>
              </a:rPr>
              <a:t>Research Bibliography</a:t>
            </a:r>
            <a:endParaRPr lang="en-US" sz="2800" b="1" dirty="0" smtClean="0"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spcAft>
                <a:spcPts val="538"/>
              </a:spcAft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sz="2800" dirty="0" smtClean="0"/>
              <a:t>We provide up to date information on current </a:t>
            </a:r>
            <a:r>
              <a:rPr lang="en-US" sz="2800" dirty="0"/>
              <a:t>research publications </a:t>
            </a:r>
            <a:r>
              <a:rPr lang="en-US" sz="2800" dirty="0" smtClean="0"/>
              <a:t>for resource managers via an extensive </a:t>
            </a:r>
            <a:r>
              <a:rPr lang="en-US" sz="2800" dirty="0"/>
              <a:t>51-page bibliography </a:t>
            </a:r>
            <a:r>
              <a:rPr lang="en-US" sz="2800" dirty="0" smtClean="0"/>
              <a:t>organized </a:t>
            </a:r>
            <a:r>
              <a:rPr lang="en-US" sz="2800" dirty="0"/>
              <a:t>into nine </a:t>
            </a:r>
            <a:r>
              <a:rPr lang="en-US" sz="2800" dirty="0" smtClean="0"/>
              <a:t>sections, including landscaping, construction, </a:t>
            </a:r>
            <a:r>
              <a:rPr lang="en-US" sz="2800" dirty="0" err="1" smtClean="0"/>
              <a:t>communtiy</a:t>
            </a:r>
            <a:r>
              <a:rPr lang="en-US" sz="2800" dirty="0" smtClean="0"/>
              <a:t> planning, social factors, suppression, recovery, and others.  </a:t>
            </a:r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bibliogrpahy</a:t>
            </a:r>
            <a:r>
              <a:rPr lang="en-US" sz="2800" dirty="0" smtClean="0"/>
              <a:t> is given in both a .</a:t>
            </a:r>
            <a:r>
              <a:rPr lang="en-US" sz="2800" dirty="0" err="1" smtClean="0"/>
              <a:t>pdf</a:t>
            </a:r>
            <a:r>
              <a:rPr lang="en-US" sz="2800" dirty="0" smtClean="0"/>
              <a:t> version (for printing) and a .xml version (for citation software):</a:t>
            </a:r>
            <a:endParaRPr lang="en-US" sz="2800" dirty="0"/>
          </a:p>
        </p:txBody>
      </p:sp>
      <p:pic>
        <p:nvPicPr>
          <p:cNvPr id="14342" name="Picture 14341" descr="FNR455_ForestService_0002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600" y="25908000"/>
            <a:ext cx="5402383" cy="405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2" name="TextBox 71"/>
          <p:cNvSpPr txBox="1"/>
          <p:nvPr/>
        </p:nvSpPr>
        <p:spPr>
          <a:xfrm>
            <a:off x="17221200" y="29641800"/>
            <a:ext cx="2057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Photo:  Chris Dicus</a:t>
            </a:r>
            <a:endParaRPr lang="en-US" sz="1000" dirty="0" smtClean="0">
              <a:solidFill>
                <a:srgbClr val="FFFF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459200" y="30099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--Field tour examining FireSafe construction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420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 Wildland-Urban Interface Module  Christopher A. Dicus, Dan R. Turner, Nicola C. Leyshon California Polytechnic State University, San Luis Obispo</vt:lpstr>
    </vt:vector>
  </TitlesOfParts>
  <Company>Cal Poly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Methodology to Evaluate Fire Hazard Gains vs. Environmental Losses after Fuel Treatments in the Wildland-urban Interface</dc:title>
  <dc:creator>Kevin Osborne</dc:creator>
  <cp:lastModifiedBy>Stacey</cp:lastModifiedBy>
  <cp:revision>410</cp:revision>
  <dcterms:created xsi:type="dcterms:W3CDTF">2008-11-07T20:02:56Z</dcterms:created>
  <dcterms:modified xsi:type="dcterms:W3CDTF">2014-11-08T18:07:26Z</dcterms:modified>
</cp:coreProperties>
</file>